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44" autoAdjust="0"/>
    <p:restoredTop sz="94660"/>
  </p:normalViewPr>
  <p:slideViewPr>
    <p:cSldViewPr>
      <p:cViewPr varScale="1">
        <p:scale>
          <a:sx n="86" d="100"/>
          <a:sy n="86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A6B2F0-29F4-4FDD-8742-4FBB9884FDD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6CBEA8-119E-41FE-A13B-A506A7FC5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sogu.ru/media/photos/2010/05_06/prodavets-kassir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vinnitsa.info/images/mod_news/2011-06-0202_zaynyitist.jpe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85725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Тема доклада: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«Профессия:  кассир-контролер»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001056" cy="500066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Кассир – работник кассы, производящий прием и выдачу денежных сумм, ценных бумаг, продажу билетов, лотерей и т.д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современных условиях профессия кассира востребована во всех отраслях экономики: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торговля, 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общественное питание, 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сфера бытовых услуг, 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банковское дело, 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система ЖКХ, 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транспорт,</a:t>
            </a:r>
          </a:p>
          <a:p>
            <a:pPr marL="14400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промышленность.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http://www.tsogu.ru/media/photos/2010/05_06/prodavets-kassi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3016" y="4286256"/>
            <a:ext cx="3304667" cy="1962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Медицинские противопоказания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  Медицинские </a:t>
            </a:r>
            <a:r>
              <a:rPr lang="ru-RU" dirty="0">
                <a:solidFill>
                  <a:srgbClr val="002060"/>
                </a:solidFill>
              </a:rPr>
              <a:t>ограничения для контролера-кассира:</a:t>
            </a:r>
          </a:p>
          <a:p>
            <a:pPr lvl="2" algn="just"/>
            <a:r>
              <a:rPr lang="ru-RU" sz="2400" dirty="0">
                <a:solidFill>
                  <a:srgbClr val="002060"/>
                </a:solidFill>
              </a:rPr>
              <a:t>нервно-психические заболевания (шизофрения, психопатия и т.д.); </a:t>
            </a:r>
          </a:p>
          <a:p>
            <a:pPr lvl="2" algn="just"/>
            <a:r>
              <a:rPr lang="ru-RU" sz="2400" dirty="0" err="1">
                <a:solidFill>
                  <a:srgbClr val="002060"/>
                </a:solidFill>
              </a:rPr>
              <a:t>сердечно-сосудистые</a:t>
            </a:r>
            <a:r>
              <a:rPr lang="ru-RU" sz="2400" dirty="0">
                <a:solidFill>
                  <a:srgbClr val="002060"/>
                </a:solidFill>
              </a:rPr>
              <a:t> заболевания; </a:t>
            </a:r>
          </a:p>
          <a:p>
            <a:pPr lvl="2" algn="just"/>
            <a:r>
              <a:rPr lang="ru-RU" sz="2400" dirty="0">
                <a:solidFill>
                  <a:srgbClr val="002060"/>
                </a:solidFill>
              </a:rPr>
              <a:t>заболевания опорно-двигательного аппарата (особенно нарушение координации движения рук, пальцев); </a:t>
            </a:r>
          </a:p>
          <a:p>
            <a:pPr lvl="2" algn="just"/>
            <a:r>
              <a:rPr lang="ru-RU" sz="2400" dirty="0">
                <a:solidFill>
                  <a:srgbClr val="002060"/>
                </a:solidFill>
              </a:rPr>
              <a:t>хронические инфекционные, кожные заболевания; </a:t>
            </a:r>
          </a:p>
          <a:p>
            <a:pPr lvl="2" algn="just"/>
            <a:r>
              <a:rPr lang="ru-RU" sz="2400" dirty="0">
                <a:solidFill>
                  <a:srgbClr val="002060"/>
                </a:solidFill>
              </a:rPr>
              <a:t>заболевания зрительного, слухового анализаторов.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Области применения профессии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</a:t>
            </a:r>
            <a:r>
              <a:rPr lang="ru-RU" sz="2600" dirty="0" smtClean="0">
                <a:solidFill>
                  <a:srgbClr val="002060"/>
                </a:solidFill>
              </a:rPr>
              <a:t>Контролеры-кассиры </a:t>
            </a:r>
            <a:r>
              <a:rPr lang="ru-RU" sz="2600" dirty="0">
                <a:solidFill>
                  <a:srgbClr val="002060"/>
                </a:solidFill>
              </a:rPr>
              <a:t>работают практически в любой современной организации: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торговых компаниях;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предприятиях общественного питания;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на промышленных предприятиях;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строительных компаниях;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транспортных компаниях;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предприятиях сферы бытовых услуг;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предприятиях системы ЖКХ;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сфере здравоохранения;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туристических компаниях; </a:t>
            </a:r>
          </a:p>
          <a:p>
            <a:pPr lvl="3"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</a:rPr>
              <a:t>в рекламных агентствах.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Базовое образование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21484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 smtClean="0">
                <a:solidFill>
                  <a:srgbClr val="002060"/>
                </a:solidFill>
              </a:rPr>
              <a:t>Профессия </a:t>
            </a:r>
            <a:r>
              <a:rPr lang="ru-RU" sz="3100" dirty="0">
                <a:solidFill>
                  <a:srgbClr val="002060"/>
                </a:solidFill>
              </a:rPr>
              <a:t>контролер-кассир требует наличия начального профессионального образования либо среднего общего образования после окончания соответствующих курсов.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Перспективы карьерного роста</a:t>
            </a:r>
          </a:p>
          <a:p>
            <a:pPr algn="ctr">
              <a:buNone/>
            </a:pPr>
            <a:endParaRPr lang="ru-RU" sz="3600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100" dirty="0" smtClean="0">
                <a:solidFill>
                  <a:srgbClr val="002060"/>
                </a:solidFill>
              </a:rPr>
              <a:t>Карьерный рост возможен в основном по административной линии (например, стать старшим кассиром, заместителем начальника отдела и пр.).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Профессия контролера-кассира - это работа, связанная                           с финансовой деятельностью. Контролер-кассир производит денежные расчеты с покупателями товаров в магазине или с потребителями различных услуг, при этом использует в своей работе кассовый аппарат.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Контролер-кассир имеет широкий спектр функций. Его рабочим местом является не только кассовая кабина, но и торговый зал, где он вступает в более активное взаимодействие                                     с покупателями: дать консультацию о товаре, помочь с выбором, предложить дополнительные услуги.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профессиональных умений кассира-контролера  зависит настроение покупателя, желание повторно посетить магазин.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85728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Деятельность кассиров особое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 занимает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розничной торговле.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Профессия 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контролера-кассира относится к двум типам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800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первый </a:t>
            </a:r>
            <a:r>
              <a:rPr lang="ru-RU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тип – </a:t>
            </a:r>
            <a:r>
              <a:rPr lang="ru-RU" sz="28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«Человек-Знак</a:t>
            </a:r>
            <a:r>
              <a:rPr lang="ru-RU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», </a:t>
            </a: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(поскольку </a:t>
            </a:r>
            <a:r>
              <a:rPr lang="ru-RU" sz="2800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она связана с работой со знаковой информацией</a:t>
            </a: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: </a:t>
            </a:r>
            <a:r>
              <a:rPr lang="ru-RU" sz="2800" b="1" dirty="0" err="1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штрихкоды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денежные 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номиналы; цифры, тексты в бухгалтерских документах </a:t>
            </a:r>
            <a:r>
              <a:rPr lang="ru-RU" sz="2800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 что требует 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усидчивости, внимания,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сосредоточенности</a:t>
            </a: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800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второй тип – «Человек-Человек» </a:t>
            </a:r>
            <a:r>
              <a:rPr lang="ru-RU" sz="2800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(поскольку в торговых залах и на кассе он общается с покупателями, следовательно, от него требуется умение устанавливать и поддерживать контакты</a:t>
            </a: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,).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разбираться в психологии отношений</a:t>
            </a: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обладать развитыми лексическими способностями, обладать эмоциональной устойчивостью, терпеливостью</a:t>
            </a:r>
            <a:endParaRPr lang="ru-RU" sz="28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Тип и класс профессии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54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rgbClr val="002060"/>
                </a:solidFill>
              </a:rPr>
              <a:t>Профессия контролер-кассир относится к классу исполнительских профессий. Основные средства труда кассира – кассовый аппарат, кассовые терминалы, построенные на основе использования компьютерных технологий.</a:t>
            </a:r>
          </a:p>
          <a:p>
            <a:endParaRPr lang="ru-RU" dirty="0"/>
          </a:p>
        </p:txBody>
      </p:sp>
      <p:pic>
        <p:nvPicPr>
          <p:cNvPr id="4" name="Picture 2" descr="http://www.vinnitsa.info/images/mod_news/2011-06-0202_zaynyitist.jpe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000504"/>
            <a:ext cx="3286148" cy="245197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357166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Контролер-кассир одна из самых распространенных профессий в сфере розничной торговли </a:t>
            </a:r>
          </a:p>
          <a:p>
            <a:pPr algn="ctr"/>
            <a:endParaRPr lang="ru-RU" sz="2800" dirty="0"/>
          </a:p>
        </p:txBody>
      </p:sp>
      <p:pic>
        <p:nvPicPr>
          <p:cNvPr id="6" name="Picture 2" descr="http://im4-tub-ru.yandex.net/i?id=99136886-42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9657" y="4000504"/>
            <a:ext cx="3033715" cy="2460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113191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Содержание деятельности кассира-контролера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контролера-кассира возлагаются следующие функции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8000"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покупателями за товары и услуги,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8000" algn="just"/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онтроль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пополнением ассортимента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товаров                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торговом зале,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8000"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товаров к продаже,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8000"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подсчет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денег и сдача их в установленном порядке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Основная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деятельности контролера-кассира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оказание помощи покупателям в получении торговой услуги и участие в организации финансовых оборотов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Требования к знаниям кассира-контролера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2600" b="1" dirty="0" smtClean="0">
                <a:solidFill>
                  <a:srgbClr val="002060"/>
                </a:solidFill>
              </a:rPr>
              <a:t>Контролер-кассир должен знать:</a:t>
            </a:r>
          </a:p>
          <a:p>
            <a:pPr lvl="2" algn="just"/>
            <a:r>
              <a:rPr lang="ru-RU" dirty="0" smtClean="0">
                <a:solidFill>
                  <a:srgbClr val="002060"/>
                </a:solidFill>
              </a:rPr>
              <a:t>правила </a:t>
            </a:r>
            <a:r>
              <a:rPr lang="ru-RU" dirty="0">
                <a:solidFill>
                  <a:srgbClr val="002060"/>
                </a:solidFill>
              </a:rPr>
              <a:t>торговли, инструкции по технологии продаж </a:t>
            </a:r>
            <a:r>
              <a:rPr lang="ru-RU" dirty="0" smtClean="0">
                <a:solidFill>
                  <a:srgbClr val="002060"/>
                </a:solidFill>
              </a:rPr>
              <a:t>                 и </a:t>
            </a:r>
            <a:r>
              <a:rPr lang="ru-RU" dirty="0">
                <a:solidFill>
                  <a:srgbClr val="002060"/>
                </a:solidFill>
              </a:rPr>
              <a:t>эксплуатации оборудования;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правила гигиены и санитарии;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правила расчетов и обслуживания покупателей;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типовые правила обслуживания, эксплуатации </a:t>
            </a:r>
            <a:r>
              <a:rPr lang="ru-RU" dirty="0" smtClean="0">
                <a:solidFill>
                  <a:srgbClr val="002060"/>
                </a:solidFill>
              </a:rPr>
              <a:t>                             и </a:t>
            </a:r>
            <a:r>
              <a:rPr lang="ru-RU" dirty="0">
                <a:solidFill>
                  <a:srgbClr val="002060"/>
                </a:solidFill>
              </a:rPr>
              <a:t>регистрации контрольно-кассовой техники;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основные режимы работы контрольно-кассовой техники;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признаки платежеспособности государственных денежных знаков;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порядок получения, хранения и выдачи денежных средств; </a:t>
            </a:r>
          </a:p>
          <a:p>
            <a:pPr lvl="2" algn="just"/>
            <a:r>
              <a:rPr lang="ru-RU" dirty="0">
                <a:solidFill>
                  <a:srgbClr val="002060"/>
                </a:solidFill>
              </a:rPr>
              <a:t>особенности и виды безналичных расчетов.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Требования к умениям кассира-контролера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3100" b="1" dirty="0" smtClean="0">
                <a:solidFill>
                  <a:srgbClr val="002060"/>
                </a:solidFill>
              </a:rPr>
              <a:t>     Контролер-кассир </a:t>
            </a:r>
            <a:r>
              <a:rPr lang="ru-RU" sz="3100" b="1" dirty="0">
                <a:solidFill>
                  <a:srgbClr val="002060"/>
                </a:solidFill>
              </a:rPr>
              <a:t>должен уметь:</a:t>
            </a:r>
          </a:p>
          <a:p>
            <a:pPr lvl="0" algn="just"/>
            <a:r>
              <a:rPr lang="ru-RU" sz="3100" dirty="0">
                <a:solidFill>
                  <a:srgbClr val="002060"/>
                </a:solidFill>
              </a:rPr>
              <a:t>осуществлять подготовку контрольно-кассовой техники различных видов к работе; </a:t>
            </a:r>
          </a:p>
          <a:p>
            <a:pPr lvl="0" algn="just"/>
            <a:r>
              <a:rPr lang="ru-RU" sz="3100" dirty="0">
                <a:solidFill>
                  <a:srgbClr val="002060"/>
                </a:solidFill>
              </a:rPr>
              <a:t>работать на контрольно-кассовой техники различных видов: автономных, пассивных, системных; активных системных; компьютеризированных кассовых машинах – POS терминалах; фискальных регистрах; </a:t>
            </a:r>
          </a:p>
          <a:p>
            <a:pPr lvl="0" algn="just"/>
            <a:r>
              <a:rPr lang="ru-RU" sz="3100" dirty="0">
                <a:solidFill>
                  <a:srgbClr val="002060"/>
                </a:solidFill>
              </a:rPr>
              <a:t>устранять мелкие неисправности при работе </a:t>
            </a:r>
            <a:r>
              <a:rPr lang="ru-RU" sz="3100" dirty="0" smtClean="0">
                <a:solidFill>
                  <a:srgbClr val="002060"/>
                </a:solidFill>
              </a:rPr>
              <a:t>                          на </a:t>
            </a:r>
            <a:r>
              <a:rPr lang="ru-RU" sz="3100" dirty="0">
                <a:solidFill>
                  <a:srgbClr val="002060"/>
                </a:solidFill>
              </a:rPr>
              <a:t>контрольно-кассовой техники; </a:t>
            </a:r>
          </a:p>
          <a:p>
            <a:pPr lvl="0" algn="just"/>
            <a:r>
              <a:rPr lang="ru-RU" sz="3100" dirty="0">
                <a:solidFill>
                  <a:srgbClr val="002060"/>
                </a:solidFill>
              </a:rPr>
              <a:t>распознавать платежеспособность государственных денежных знаков; </a:t>
            </a:r>
          </a:p>
          <a:p>
            <a:pPr lvl="0" algn="just"/>
            <a:r>
              <a:rPr lang="ru-RU" sz="3100" dirty="0">
                <a:solidFill>
                  <a:srgbClr val="002060"/>
                </a:solidFill>
              </a:rPr>
              <a:t>оформлять документы по кассовым операциям.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Требования к индивидуальным особенностям кассира-контролера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7149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Для </a:t>
            </a:r>
            <a:r>
              <a:rPr lang="ru-RU" sz="2400" dirty="0">
                <a:solidFill>
                  <a:srgbClr val="002060"/>
                </a:solidFill>
              </a:rPr>
              <a:t>успешной деятельности </a:t>
            </a:r>
            <a:r>
              <a:rPr lang="ru-RU" sz="2400" dirty="0" smtClean="0">
                <a:solidFill>
                  <a:srgbClr val="002060"/>
                </a:solidFill>
              </a:rPr>
              <a:t>кассиру-контролеру необходимо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наличие </a:t>
            </a:r>
            <a:r>
              <a:rPr lang="ru-RU" sz="2400" dirty="0">
                <a:solidFill>
                  <a:srgbClr val="002060"/>
                </a:solidFill>
              </a:rPr>
              <a:t>следующих </a:t>
            </a:r>
            <a:r>
              <a:rPr lang="ru-RU" sz="2400" dirty="0" smtClean="0">
                <a:solidFill>
                  <a:srgbClr val="002060"/>
                </a:solidFill>
              </a:rPr>
              <a:t>профессионально- важных качеств</a:t>
            </a:r>
            <a:r>
              <a:rPr lang="ru-RU" sz="2400" dirty="0">
                <a:solidFill>
                  <a:srgbClr val="002060"/>
                </a:solidFill>
              </a:rPr>
              <a:t>: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физическая выносливость;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хорошая долговременная память (зрительная, слуховая);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способность к мгновенной 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концентрации                              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и хорошему распределению внимания;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терпеливость, доброжелательность;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развитые сенсорные ощущения;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хорошая зрительно-двигательная координация, подвижность пальцев;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ответственность, аккуратность; </a:t>
            </a:r>
          </a:p>
          <a:p>
            <a:pPr lvl="2" algn="just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моральная надежность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Условия труда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100" dirty="0" smtClean="0">
                <a:solidFill>
                  <a:srgbClr val="002060"/>
                </a:solidFill>
              </a:rPr>
              <a:t>Контролер-кассир </a:t>
            </a:r>
            <a:r>
              <a:rPr lang="ru-RU" sz="3100" dirty="0">
                <a:solidFill>
                  <a:srgbClr val="002060"/>
                </a:solidFill>
              </a:rPr>
              <a:t>работает в торговом зале в специально отведенной зоне «узел расчетов». </a:t>
            </a:r>
            <a:r>
              <a:rPr lang="ru-RU" sz="3100" dirty="0" smtClean="0">
                <a:solidFill>
                  <a:srgbClr val="002060"/>
                </a:solidFill>
              </a:rPr>
              <a:t>Работа </a:t>
            </a:r>
            <a:r>
              <a:rPr lang="ru-RU" sz="3100" dirty="0">
                <a:solidFill>
                  <a:srgbClr val="002060"/>
                </a:solidFill>
              </a:rPr>
              <a:t>контролера-кассира </a:t>
            </a:r>
            <a:r>
              <a:rPr lang="ru-RU" sz="3100" dirty="0" smtClean="0">
                <a:solidFill>
                  <a:srgbClr val="002060"/>
                </a:solidFill>
              </a:rPr>
              <a:t>требует </a:t>
            </a:r>
            <a:r>
              <a:rPr lang="ru-RU" sz="3100" dirty="0">
                <a:solidFill>
                  <a:srgbClr val="002060"/>
                </a:solidFill>
              </a:rPr>
              <a:t>повышенного внимания при работе </a:t>
            </a:r>
            <a:r>
              <a:rPr lang="ru-RU" sz="3100" dirty="0" smtClean="0">
                <a:solidFill>
                  <a:srgbClr val="002060"/>
                </a:solidFill>
              </a:rPr>
              <a:t>                    с </a:t>
            </a:r>
            <a:r>
              <a:rPr lang="ru-RU" sz="3100" dirty="0">
                <a:solidFill>
                  <a:srgbClr val="002060"/>
                </a:solidFill>
              </a:rPr>
              <a:t>кассовой наличностью и оформлении документов. </a:t>
            </a:r>
            <a:endParaRPr lang="ru-RU" sz="31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sz="3100" dirty="0" smtClean="0">
              <a:solidFill>
                <a:srgbClr val="002060"/>
              </a:solidFill>
            </a:endParaRPr>
          </a:p>
          <a:p>
            <a:pPr algn="just"/>
            <a:r>
              <a:rPr lang="ru-RU" sz="3100" dirty="0" smtClean="0">
                <a:solidFill>
                  <a:srgbClr val="002060"/>
                </a:solidFill>
              </a:rPr>
              <a:t>Психологическую </a:t>
            </a:r>
            <a:r>
              <a:rPr lang="ru-RU" sz="3100" dirty="0">
                <a:solidFill>
                  <a:srgbClr val="002060"/>
                </a:solidFill>
              </a:rPr>
              <a:t>напряженность в работу кассира могут вносить следующие факторы:</a:t>
            </a:r>
          </a:p>
          <a:p>
            <a:pPr lvl="2" algn="just">
              <a:buFont typeface="Wingdings" pitchFamily="2" charset="2"/>
              <a:buChar char="Ø"/>
            </a:pPr>
            <a:r>
              <a:rPr lang="ru-RU" sz="3100" dirty="0">
                <a:solidFill>
                  <a:srgbClr val="002060"/>
                </a:solidFill>
              </a:rPr>
              <a:t>разнообразие психологических качеств покупателей; </a:t>
            </a:r>
          </a:p>
          <a:p>
            <a:pPr lvl="2" algn="just">
              <a:buFont typeface="Wingdings" pitchFamily="2" charset="2"/>
              <a:buChar char="Ø"/>
            </a:pPr>
            <a:r>
              <a:rPr lang="ru-RU" sz="3100" dirty="0">
                <a:solidFill>
                  <a:srgbClr val="002060"/>
                </a:solidFill>
              </a:rPr>
              <a:t>многочисленность и высокая частота сменяемости контактов с клиентами; </a:t>
            </a:r>
          </a:p>
          <a:p>
            <a:pPr lvl="2" algn="just">
              <a:buFont typeface="Wingdings" pitchFamily="2" charset="2"/>
              <a:buChar char="Ø"/>
            </a:pPr>
            <a:r>
              <a:rPr lang="ru-RU" sz="3100" dirty="0" err="1">
                <a:solidFill>
                  <a:srgbClr val="002060"/>
                </a:solidFill>
              </a:rPr>
              <a:t>техногенность</a:t>
            </a:r>
            <a:r>
              <a:rPr lang="ru-RU" sz="3100" dirty="0">
                <a:solidFill>
                  <a:srgbClr val="002060"/>
                </a:solidFill>
              </a:rPr>
              <a:t> аппаратов и компьютерных технологий; </a:t>
            </a:r>
          </a:p>
          <a:p>
            <a:pPr lvl="2" algn="just">
              <a:buFont typeface="Wingdings" pitchFamily="2" charset="2"/>
              <a:buChar char="Ø"/>
            </a:pPr>
            <a:r>
              <a:rPr lang="ru-RU" sz="3100" dirty="0">
                <a:solidFill>
                  <a:srgbClr val="002060"/>
                </a:solidFill>
              </a:rPr>
              <a:t>риск в сохранности денежных средств; </a:t>
            </a:r>
          </a:p>
          <a:p>
            <a:pPr lvl="2" algn="just">
              <a:buFont typeface="Wingdings" pitchFamily="2" charset="2"/>
              <a:buChar char="Ø"/>
            </a:pPr>
            <a:r>
              <a:rPr lang="ru-RU" sz="3100" dirty="0">
                <a:solidFill>
                  <a:srgbClr val="002060"/>
                </a:solidFill>
              </a:rPr>
              <a:t>необходимость исключительной точности в оформлении документов.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</TotalTime>
  <Words>758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Тема доклада:  «Профессия:  кассир-контролер»</vt:lpstr>
      <vt:lpstr>   </vt:lpstr>
      <vt:lpstr>Тип и класс профессии</vt:lpstr>
      <vt:lpstr>     </vt:lpstr>
      <vt:lpstr>Содержание деятельности кассира-контролера</vt:lpstr>
      <vt:lpstr>Требования к знаниям кассира-контролера</vt:lpstr>
      <vt:lpstr>Требования к умениям кассира-контролера</vt:lpstr>
      <vt:lpstr>Требования к индивидуальным особенностям кассира-контролера</vt:lpstr>
      <vt:lpstr>Условия труда</vt:lpstr>
      <vt:lpstr>Медицинские противопоказания</vt:lpstr>
      <vt:lpstr>Области применения профессии</vt:lpstr>
      <vt:lpstr>Базовое образование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доклада: Профессия                                     «Кассир-контролер»</dc:title>
  <dc:creator>Кононова АИ</dc:creator>
  <cp:lastModifiedBy>Галина</cp:lastModifiedBy>
  <cp:revision>15</cp:revision>
  <dcterms:created xsi:type="dcterms:W3CDTF">2014-05-09T06:55:01Z</dcterms:created>
  <dcterms:modified xsi:type="dcterms:W3CDTF">2021-12-10T19:30:05Z</dcterms:modified>
</cp:coreProperties>
</file>